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tadata" ContentType="application/binary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webextensions/taskpanes.xml" ContentType="application/vnd.ms-office.webextensiontaskpanes+xml"/>
  <Override PartName="/ppt/webextensions/webextension1.xml" ContentType="application/vnd.ms-office.webextension+xml"/>
</Types>
</file>

<file path=_rels/.rels><?xml version='1.0' encoding='UTF-8' standalone='yes'?>
<Relationships xmlns="http://schemas.openxmlformats.org/package/2006/relationships"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"/>
  </p:notesMasterIdLst>
  <p:sldIdLst>
    <p:sldId id="273" r:id="rId2"/>
    <p:sldId id="274" r:id="rId3"/>
    <p:sldId id="276" r:id="rId4"/>
  </p:sldIdLst>
  <p:sldSz cx="9144000" cy="5143500" type="screen16x9"/>
  <p:notesSz cx="6858000" cy="9144000"/>
  <p:embeddedFontLst>
    <p:embeddedFont>
      <p:font typeface="Pretendard" panose="02000503000000020004" pitchFamily="2" charset="-127"/>
      <p:regular r:id="rId6"/>
      <p:bold r:id="rId7"/>
    </p:embeddedFont>
    <p:embeddedFont>
      <p:font typeface="Pretendard ExtraBold" panose="02000503000000020004" pitchFamily="2" charset="-127"/>
      <p:bold r:id="rId8"/>
    </p:embeddedFont>
    <p:embeddedFont>
      <p:font typeface="Pretendard Light" panose="02000403000000020004" pitchFamily="2" charset="-127"/>
      <p:regular r:id="rId9"/>
    </p:embeddedFont>
    <p:embeddedFont>
      <p:font typeface="Pretendard Medium" panose="02000503000000020004" pitchFamily="2" charset="-127"/>
      <p:regular r:id="rId10"/>
    </p:embeddedFont>
    <p:embeddedFont>
      <p:font typeface="Pretendard SemiBold" panose="02000503000000020004" pitchFamily="2" charset="-127"/>
      <p:regular r:id="rId11"/>
      <p:bold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43" userDrawn="1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0" roundtripDataSignature="AMtx7mgyWg9kAJOjJUbOqqKvFjcg0fYj3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69B6"/>
    <a:srgbClr val="E4F010"/>
    <a:srgbClr val="3C81F4"/>
    <a:srgbClr val="E1AFD1"/>
    <a:srgbClr val="2951CD"/>
    <a:srgbClr val="3BD169"/>
    <a:srgbClr val="9CE8B4"/>
    <a:srgbClr val="FBBC04"/>
    <a:srgbClr val="29A34A"/>
    <a:srgbClr val="B1ED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8ED176-C74F-41E6-ACAD-D39EBBA09D3B}">
  <a:tblStyle styleId="{C38ED176-C74F-41E6-ACAD-D39EBBA09D3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61" autoAdjust="0"/>
    <p:restoredTop sz="94638"/>
  </p:normalViewPr>
  <p:slideViewPr>
    <p:cSldViewPr snapToGrid="0">
      <p:cViewPr varScale="1">
        <p:scale>
          <a:sx n="126" d="100"/>
          <a:sy n="126" d="100"/>
        </p:scale>
        <p:origin x="672" y="488"/>
      </p:cViewPr>
      <p:guideLst>
        <p:guide orient="horz" pos="164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8"/>
    </p:cViewPr>
  </p:sorter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font" Target="fonts/font1.fntdata"/><Relationship Id="rId7" Type="http://schemas.openxmlformats.org/officeDocument/2006/relationships/font" Target="fonts/font2.fntdata"/><Relationship Id="rId8" Type="http://schemas.openxmlformats.org/officeDocument/2006/relationships/font" Target="fonts/font3.fntdata"/><Relationship Id="rId9" Type="http://schemas.openxmlformats.org/officeDocument/2006/relationships/font" Target="fonts/font4.fntdata"/><Relationship Id="rId10" Type="http://schemas.openxmlformats.org/officeDocument/2006/relationships/font" Target="fonts/font5.fntdata"/><Relationship Id="rId11" Type="http://schemas.openxmlformats.org/officeDocument/2006/relationships/font" Target="fonts/font6.fntdata"/><Relationship Id="rId12" Type="http://schemas.openxmlformats.org/officeDocument/2006/relationships/font" Target="fonts/font7.fntdata"/><Relationship Id="rId100" Type="http://customschemas.google.com/relationships/presentationmetadata" Target="metadata"/><Relationship Id="rId101" Type="http://schemas.openxmlformats.org/officeDocument/2006/relationships/presProps" Target="presProps.xml"/><Relationship Id="rId102" Type="http://schemas.openxmlformats.org/officeDocument/2006/relationships/viewProps" Target="viewProps.xml"/><Relationship Id="rId103" Type="http://schemas.openxmlformats.org/officeDocument/2006/relationships/theme" Target="theme/theme1.xml"/><Relationship Id="rId104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Pretendard" panose="02000503000000020004" pitchFamily="2" charset="-127"/>
        <a:ea typeface="Pretendard" panose="02000503000000020004" pitchFamily="2" charset="-127"/>
        <a:cs typeface="Pretendard" panose="02000503000000020004" pitchFamily="2" charset="-127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7" name="Google Shape;34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8" name="Google Shape;39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3" name="Google Shape;23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6" name="Google Shape;26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7" name="Google Shape;27;p6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8" name="Google Shape;28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34" name="Google Shape;34;p6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35" name="Google Shape;35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38" name="Google Shape;38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" name="Google Shape;41;p6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42" name="Google Shape;42;p6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43" name="Google Shape;43;p6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44" name="Google Shape;44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endParaRPr dirty="0"/>
          </a:p>
        </p:txBody>
      </p:sp>
      <p:sp>
        <p:nvSpPr>
          <p:cNvPr id="47" name="Google Shape;47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50" name="Google Shape;50;p7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51" name="Google Shape;51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" name="Google Shape;7;p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" name="Google Shape;8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sv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9479C71A-CD12-C8A6-FD8B-A403F2FDE9A4}"/>
              </a:ext>
            </a:extLst>
          </p:cNvPr>
          <p:cNvSpPr/>
          <p:nvPr/>
        </p:nvSpPr>
        <p:spPr>
          <a:xfrm>
            <a:off x="660956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5C1D02E-95DF-9EF6-AF3E-112BC59962C1}"/>
              </a:ext>
            </a:extLst>
          </p:cNvPr>
          <p:cNvSpPr/>
          <p:nvPr/>
        </p:nvSpPr>
        <p:spPr>
          <a:xfrm>
            <a:off x="1943282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6" name="Google Shape;316;p18"/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17" name="Google Shape;317;p18"/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CRM 캠페인 운영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18" name="Google Shape;318;p18"/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319" name="Google Shape;319;p18"/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0" name="Google Shape;320;p18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1" name="Google Shape;321;p18"/>
          <p:cNvSpPr/>
          <p:nvPr/>
        </p:nvSpPr>
        <p:spPr>
          <a:xfrm>
            <a:off x="427654" y="2923069"/>
            <a:ext cx="2819400" cy="289876"/>
          </a:xfrm>
          <a:prstGeom prst="homePlate">
            <a:avLst>
              <a:gd name="adj" fmla="val 50000"/>
            </a:avLst>
          </a:prstGeom>
          <a:solidFill>
            <a:srgbClr val="2951CD">
              <a:alpha val="11000"/>
            </a:srgbClr>
          </a:solidFill>
          <a:ln w="9525" cap="flat" cmpd="sng">
            <a:noFill/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타겟 분석</a:t>
            </a:r>
            <a:endParaRPr sz="800" b="0" i="0" u="none" strike="noStrike" cap="none" dirty="0">
              <a:solidFill>
                <a:srgbClr val="00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2" name="Google Shape;322;p18"/>
          <p:cNvSpPr txBox="1"/>
          <p:nvPr/>
        </p:nvSpPr>
        <p:spPr>
          <a:xfrm>
            <a:off x="3263850" y="3412537"/>
            <a:ext cx="2616300" cy="140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(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)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Alpha 세대부터 MZ세대까지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코어 타깃을 대상으로 한 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lang="en-US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인지도 향상</a:t>
            </a: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노출 커버리지 극대화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를 통한</a:t>
            </a:r>
            <a:endParaRPr lang="en-US" altLang="ko-KR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검색 쿼리 향상</a:t>
            </a:r>
            <a:endParaRPr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3" name="Google Shape;323;p18"/>
          <p:cNvSpPr/>
          <p:nvPr/>
        </p:nvSpPr>
        <p:spPr>
          <a:xfrm>
            <a:off x="3162300" y="2922728"/>
            <a:ext cx="2819400" cy="284456"/>
          </a:xfrm>
          <a:prstGeom prst="chevron">
            <a:avLst>
              <a:gd name="adj" fmla="val 50000"/>
            </a:avLst>
          </a:prstGeom>
          <a:solidFill>
            <a:srgbClr val="2951CD">
              <a:alpha val="45000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목표 설정 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4" name="Google Shape;324;p18"/>
          <p:cNvSpPr/>
          <p:nvPr/>
        </p:nvSpPr>
        <p:spPr>
          <a:xfrm>
            <a:off x="5896946" y="2915751"/>
            <a:ext cx="2819400" cy="289876"/>
          </a:xfrm>
          <a:prstGeom prst="chevron">
            <a:avLst>
              <a:gd name="adj" fmla="val 50000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수립 </a:t>
            </a:r>
            <a:endParaRPr sz="800" b="0" i="0" u="none" strike="noStrike" cap="none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5" name="Google Shape;325;p18"/>
          <p:cNvSpPr txBox="1"/>
          <p:nvPr/>
        </p:nvSpPr>
        <p:spPr>
          <a:xfrm>
            <a:off x="690385" y="3419877"/>
            <a:ext cx="959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펀슈머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6" name="Google Shape;326;p18"/>
          <p:cNvSpPr txBox="1"/>
          <p:nvPr/>
        </p:nvSpPr>
        <p:spPr>
          <a:xfrm>
            <a:off x="2008711" y="3419877"/>
            <a:ext cx="887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나노사회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9" name="Google Shape;329;p18"/>
          <p:cNvSpPr txBox="1"/>
          <p:nvPr/>
        </p:nvSpPr>
        <p:spPr>
          <a:xfrm>
            <a:off x="681524" y="3676352"/>
            <a:ext cx="997991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타깃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</a:t>
            </a:r>
            <a:r>
              <a:rPr lang="ko-KR" altLang="en-US" sz="600" b="0" i="0" u="none" strike="noStrike" cap="none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셜명</a:t>
            </a:r>
            <a:endParaRPr sz="10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0" name="Google Shape;330;p18"/>
          <p:cNvSpPr txBox="1"/>
          <p:nvPr/>
        </p:nvSpPr>
        <p:spPr>
          <a:xfrm>
            <a:off x="1943281" y="3693983"/>
            <a:ext cx="1018559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트렌드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1" name="Google Shape;331;p18"/>
          <p:cNvSpPr txBox="1"/>
          <p:nvPr/>
        </p:nvSpPr>
        <p:spPr>
          <a:xfrm>
            <a:off x="483534" y="4543417"/>
            <a:ext cx="26853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재미있는 </a:t>
            </a:r>
            <a:r>
              <a:rPr lang="ko" altLang="en-US" sz="100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소비</a:t>
            </a:r>
            <a:r>
              <a:rPr lang="ko" sz="900" b="0" i="0" u="none" strike="noStrike" cap="none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와</a:t>
            </a:r>
            <a:r>
              <a:rPr lang="ko" sz="10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취향</a:t>
            </a:r>
            <a:r>
              <a:rPr lang="ko" sz="9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커뮤니티를 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지향하는 MZ 소비자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2" name="Google Shape;332;p18"/>
          <p:cNvSpPr/>
          <p:nvPr/>
        </p:nvSpPr>
        <p:spPr>
          <a:xfrm rot="10800000">
            <a:off x="1135263" y="4269117"/>
            <a:ext cx="1347008" cy="208557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3" name="Google Shape;333;p18"/>
          <p:cNvSpPr/>
          <p:nvPr/>
        </p:nvSpPr>
        <p:spPr>
          <a:xfrm>
            <a:off x="397361" y="2602211"/>
            <a:ext cx="92026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플로우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4" name="Google Shape;334;p18"/>
          <p:cNvSpPr txBox="1"/>
          <p:nvPr/>
        </p:nvSpPr>
        <p:spPr>
          <a:xfrm>
            <a:off x="1022727" y="1354754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회원 세그먼트별 맞춤형 이메일/푸시 메시지 캠페인 기획 및 실행</a:t>
            </a:r>
            <a:br/>
            <a:r>
              <a:rPr sz="1000"/>
              <a:t>• 신규 회원 온보딩 프로그램 설계 및 자동화 시나리오 구축</a:t>
            </a:r>
            <a:br/>
            <a:r>
              <a:rPr sz="1000"/>
              <a:t>• 이탈 위험 고객 대상 리텐션 캠페인 운영 및 모니터링</a:t>
            </a:r>
            <a:br/>
            <a:r>
              <a:rPr sz="1000"/>
              <a:t>• 콘텐츠 추천 알고리즘 기반 개인화 메시지 제작 및 발송</a:t>
            </a:r>
            <a:br/>
            <a:r>
              <a:rPr sz="1000"/>
              <a:t>• 캠페인 성과 분석 및 A/B 테스트를 통한 최적화 진행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신규 회원 온보딩 프로그램 설계 및 자동화 시나리오 구축</a:t>
            </a:r>
          </a:p>
          <a:p>
            <a:r>
              <a:rPr sz="1000"/>
              <a:t>• 이탈 위험 고객 대상 리텐션 캠페인 운영 및 모니터링</a:t>
            </a:r>
          </a:p>
          <a:p>
            <a:r>
              <a:rPr sz="1000"/>
              <a:t>• 콘텐츠 추천 알고리즘 기반 개인화 메시지 제작 및 발송</a:t>
            </a:r>
          </a:p>
          <a:p>
            <a:r>
              <a:rPr sz="1000"/>
              <a:t>• 캠페인 성과 분석 및 A/B 테스트를 통한 최적화 진행</a:t>
            </a:r>
          </a:p>
        </p:txBody>
      </p:sp>
      <p:sp>
        <p:nvSpPr>
          <p:cNvPr id="335" name="Google Shape;335;p18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6" name="Google Shape;336;p18"/>
          <p:cNvSpPr/>
          <p:nvPr/>
        </p:nvSpPr>
        <p:spPr>
          <a:xfrm>
            <a:off x="5987458" y="3720545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7" name="Google Shape;337;p18"/>
          <p:cNvSpPr/>
          <p:nvPr/>
        </p:nvSpPr>
        <p:spPr>
          <a:xfrm>
            <a:off x="5987458" y="45233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4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8" name="Google Shape;338;p18"/>
          <p:cNvSpPr/>
          <p:nvPr/>
        </p:nvSpPr>
        <p:spPr>
          <a:xfrm>
            <a:off x="5987458" y="41219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3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9" name="Google Shape;339;p18"/>
          <p:cNvSpPr/>
          <p:nvPr/>
        </p:nvSpPr>
        <p:spPr>
          <a:xfrm>
            <a:off x="5987458" y="3319144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1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40" name="Google Shape;340;p18"/>
          <p:cNvSpPr txBox="1"/>
          <p:nvPr/>
        </p:nvSpPr>
        <p:spPr>
          <a:xfrm>
            <a:off x="5533217" y="1880754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이메일 캠페인 평균 오픈율 32% 달성 (업계 평균 대비 15% 상승)</a:t>
            </a:r>
            <a:br/>
            <a:r>
              <a:rPr sz="1000"/>
              <a:t>• 리텐션 캠페인을 통한 이탈률 18% 감소</a:t>
            </a:r>
            <a:br/>
            <a:r>
              <a:rPr sz="1000"/>
              <a:t>• 맞춤형 콘텐츠 추천으로 CTR 25% 증가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리텐션 캠페인을 통한 이탈률 18% 감소</a:t>
            </a:r>
          </a:p>
          <a:p>
            <a:r>
              <a:rPr sz="1000"/>
              <a:t>• 맞춤형 콘텐츠 추천으로 CTR 25% 증가</a:t>
            </a:r>
          </a:p>
        </p:txBody>
      </p:sp>
      <p:sp>
        <p:nvSpPr>
          <p:cNvPr id="341" name="Google Shape;341;p18"/>
          <p:cNvSpPr/>
          <p:nvPr/>
        </p:nvSpPr>
        <p:spPr>
          <a:xfrm>
            <a:off x="4847979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2" name="Google Shape;342;p18"/>
          <p:cNvSpPr/>
          <p:nvPr/>
        </p:nvSpPr>
        <p:spPr>
          <a:xfrm>
            <a:off x="5598538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3" name="Google Shape;343;p18"/>
          <p:cNvSpPr/>
          <p:nvPr/>
        </p:nvSpPr>
        <p:spPr>
          <a:xfrm>
            <a:off x="6563184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44" name="Google Shape;344;p18"/>
          <p:cNvSpPr/>
          <p:nvPr/>
        </p:nvSpPr>
        <p:spPr>
          <a:xfrm>
            <a:off x="7527830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쿼리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pic>
        <p:nvPicPr>
          <p:cNvPr id="8" name="그래픽 7" descr="추가">
            <a:extLst>
              <a:ext uri="{FF2B5EF4-FFF2-40B4-BE49-F238E27FC236}">
                <a16:creationId xmlns:a16="http://schemas.microsoft.com/office/drawing/2014/main" id="{13E4F264-BF7A-E3BA-BEAD-983D058FA1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684" y="3685663"/>
            <a:ext cx="181429" cy="1814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7A70A40-1AAE-9E0A-63C7-AA297BC8BA96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000"/>
              <a:t>TVING</a:t>
            </a:r>
            <a:endParaRPr lang="ko-Kore-KR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9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55" name="Google Shape;355;p19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56" name="Google Shape;356;p19"/>
          <p:cNvSpPr/>
          <p:nvPr/>
        </p:nvSpPr>
        <p:spPr>
          <a:xfrm>
            <a:off x="1022727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Imp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000만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7" name="Google Shape;357;p19"/>
          <p:cNvSpPr/>
          <p:nvPr/>
        </p:nvSpPr>
        <p:spPr>
          <a:xfrm>
            <a:off x="2175385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CTR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0.00% 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8" name="Google Shape;358;p19"/>
          <p:cNvSpPr/>
          <p:nvPr/>
        </p:nvSpPr>
        <p:spPr>
          <a:xfrm>
            <a:off x="3309886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쿼리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60" name="Google Shape;360;p19"/>
          <p:cNvSpPr/>
          <p:nvPr/>
        </p:nvSpPr>
        <p:spPr>
          <a:xfrm>
            <a:off x="397361" y="2632216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61" name="Google Shape;361;p19"/>
          <p:cNvSpPr/>
          <p:nvPr/>
        </p:nvSpPr>
        <p:spPr>
          <a:xfrm>
            <a:off x="5220726" y="1809154"/>
            <a:ext cx="3525913" cy="2963433"/>
          </a:xfrm>
          <a:prstGeom prst="roundRect">
            <a:avLst>
              <a:gd name="adj" fmla="val 7808"/>
            </a:avLst>
          </a:prstGeom>
          <a:solidFill>
            <a:schemeClr val="bg1">
              <a:lumMod val="95000"/>
            </a:schemeClr>
          </a:solidFill>
          <a:ln w="9525" cap="flat" cmpd="sng">
            <a:noFill/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예시를 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62" name="Google Shape;362;p19"/>
          <p:cNvSpPr/>
          <p:nvPr/>
        </p:nvSpPr>
        <p:spPr>
          <a:xfrm>
            <a:off x="5220726" y="1446129"/>
            <a:ext cx="83920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예시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50F5A16F-BCAF-34E4-0D2F-AE01C5C73D75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48603FEA-D167-66FF-28D0-98AC1141CC89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1ED46E3F-AD82-22DB-DE8F-54233CA2FB8F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4933EB0-A770-B639-FACF-7D27F04724CF}"/>
              </a:ext>
            </a:extLst>
          </p:cNvPr>
          <p:cNvCxnSpPr/>
          <p:nvPr/>
        </p:nvCxnSpPr>
        <p:spPr>
          <a:xfrm>
            <a:off x="112816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285B861-83BB-F43A-6233-6BBBE764C6E3}"/>
              </a:ext>
            </a:extLst>
          </p:cNvPr>
          <p:cNvCxnSpPr/>
          <p:nvPr/>
        </p:nvCxnSpPr>
        <p:spPr>
          <a:xfrm>
            <a:off x="112816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B91D408-F107-9FD7-00A6-61DB551AF6F2}"/>
              </a:ext>
            </a:extLst>
          </p:cNvPr>
          <p:cNvCxnSpPr/>
          <p:nvPr/>
        </p:nvCxnSpPr>
        <p:spPr>
          <a:xfrm>
            <a:off x="227878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ACAE31A-72FF-2009-7B64-7C0D5E147076}"/>
              </a:ext>
            </a:extLst>
          </p:cNvPr>
          <p:cNvCxnSpPr/>
          <p:nvPr/>
        </p:nvCxnSpPr>
        <p:spPr>
          <a:xfrm>
            <a:off x="227878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8E62607-BD7C-0C08-2E7D-DB3995ED2807}"/>
              </a:ext>
            </a:extLst>
          </p:cNvPr>
          <p:cNvCxnSpPr/>
          <p:nvPr/>
        </p:nvCxnSpPr>
        <p:spPr>
          <a:xfrm>
            <a:off x="3413502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49EF7FB-E9D8-9FFA-3A6A-7A1F05B2CB55}"/>
              </a:ext>
            </a:extLst>
          </p:cNvPr>
          <p:cNvCxnSpPr/>
          <p:nvPr/>
        </p:nvCxnSpPr>
        <p:spPr>
          <a:xfrm>
            <a:off x="3413502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oogle Shape;317;p18">
            <a:extLst>
              <a:ext uri="{FF2B5EF4-FFF2-40B4-BE49-F238E27FC236}">
                <a16:creationId xmlns:a16="http://schemas.microsoft.com/office/drawing/2014/main" id="{EFF4A6A3-D6BA-FEA5-0E02-834D1F5427A8}"/>
              </a:ext>
            </a:extLst>
          </p:cNvPr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회원 데이터 분석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309BEE-A5D5-BCB1-B02F-36E4CF6D0572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000"/>
              <a:t>TVING</a:t>
            </a:r>
            <a:endParaRPr lang="ko-Kore-KR" altLang="en-US" dirty="0"/>
          </a:p>
        </p:txBody>
      </p:sp>
      <p:sp>
        <p:nvSpPr>
          <p:cNvPr id="15" name="Google Shape;334;p18">
            <a:extLst>
              <a:ext uri="{FF2B5EF4-FFF2-40B4-BE49-F238E27FC236}">
                <a16:creationId xmlns:a16="http://schemas.microsoft.com/office/drawing/2014/main" id="{E45E4694-B570-F54C-BF29-4DB1C61C2273}"/>
              </a:ext>
            </a:extLst>
          </p:cNvPr>
          <p:cNvSpPr txBox="1"/>
          <p:nvPr/>
        </p:nvSpPr>
        <p:spPr>
          <a:xfrm>
            <a:off x="1022727" y="1354754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고객 생애 가치(LTV) 분석 및 세그먼트 모델 구축</a:t>
            </a:r>
            <a:br/>
            <a:r>
              <a:rPr sz="1000"/>
              <a:t>• 회원 행동 패턴 분석을 통한 이탈 예측 모델 개발</a:t>
            </a:r>
            <a:br/>
            <a:r>
              <a:rPr sz="1000"/>
              <a:t>• 콘텐츠 소비 패턴 분석 및 추천 로직 개선</a:t>
            </a:r>
            <a:br/>
            <a:r>
              <a:rPr sz="1000"/>
              <a:t>• 멤버십 등급별 혜택 최적화를 위한 데이터 분석</a:t>
            </a:r>
            <a:br/>
            <a:r>
              <a:rPr sz="1000"/>
              <a:t>• 주요 KPI 대시보드 구축 및 정기 리포트 작성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회원 행동 패턴 분석을 통한 이탈 예측 모델 개발</a:t>
            </a:r>
          </a:p>
          <a:p>
            <a:r>
              <a:rPr sz="1000"/>
              <a:t>• 콘텐츠 소비 패턴 분석 및 추천 로직 개선</a:t>
            </a:r>
          </a:p>
          <a:p>
            <a:r>
              <a:rPr sz="1000"/>
              <a:t>• 멤버십 등급별 혜택 최적화를 위한 데이터 분석</a:t>
            </a:r>
          </a:p>
          <a:p>
            <a:r>
              <a:rPr sz="1000"/>
              <a:t>• 주요 KPI 대시보드 구축 및 정기 리포트 작성</a:t>
            </a:r>
          </a:p>
        </p:txBody>
      </p:sp>
      <p:sp>
        <p:nvSpPr>
          <p:cNvPr id="16" name="Google Shape;340;p18">
            <a:extLst>
              <a:ext uri="{FF2B5EF4-FFF2-40B4-BE49-F238E27FC236}">
                <a16:creationId xmlns:a16="http://schemas.microsoft.com/office/drawing/2014/main" id="{A2B34BF8-ECD0-B7DE-424F-8E6B844CE76F}"/>
              </a:ext>
            </a:extLst>
          </p:cNvPr>
          <p:cNvSpPr txBox="1"/>
          <p:nvPr/>
        </p:nvSpPr>
        <p:spPr>
          <a:xfrm>
            <a:off x="1061317" y="3652021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회원 세그먼트 모델 적용으로 타겟팅 정확도 45% 향상</a:t>
            </a:r>
            <a:br/>
            <a:r>
              <a:rPr sz="1000"/>
              <a:t>• 이탈 예측 모델 정확도 78% 달성</a:t>
            </a:r>
            <a:br/>
            <a:r>
              <a:rPr sz="1000"/>
              <a:t>• 데이터 기반 의사결정으로 마케팅 ROI 35% 개선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이탈 예측 모델 정확도 78% 달성</a:t>
            </a:r>
          </a:p>
          <a:p>
            <a:r>
              <a:rPr sz="1000"/>
              <a:t>• 데이터 기반 의사결정으로 마케팅 ROI 35% 개선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1"/>
          <p:cNvSpPr/>
          <p:nvPr/>
        </p:nvSpPr>
        <p:spPr>
          <a:xfrm>
            <a:off x="0" y="1483242"/>
            <a:ext cx="9144000" cy="36602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C1B4E8E-333C-EB3B-89EB-B6F2F3BD42F7}"/>
              </a:ext>
            </a:extLst>
          </p:cNvPr>
          <p:cNvSpPr/>
          <p:nvPr/>
        </p:nvSpPr>
        <p:spPr>
          <a:xfrm>
            <a:off x="5361702" y="3496955"/>
            <a:ext cx="3561317" cy="1498600"/>
          </a:xfrm>
          <a:prstGeom prst="roundRect">
            <a:avLst>
              <a:gd name="adj" fmla="val 95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2" name="Google Shape;402;p21"/>
          <p:cNvPicPr preferRelativeResize="0"/>
          <p:nvPr/>
        </p:nvPicPr>
        <p:blipFill rotWithShape="1">
          <a:blip r:embed="rId3">
            <a:alphaModFix/>
          </a:blip>
          <a:srcRect b="40156"/>
          <a:stretch/>
        </p:blipFill>
        <p:spPr>
          <a:xfrm>
            <a:off x="346713" y="2935231"/>
            <a:ext cx="2108620" cy="2208269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21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08" name="Google Shape;408;p21"/>
          <p:cNvSpPr/>
          <p:nvPr/>
        </p:nvSpPr>
        <p:spPr>
          <a:xfrm>
            <a:off x="397361" y="1390156"/>
            <a:ext cx="127903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최적화 전략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09" name="Google Shape;409;p21"/>
          <p:cNvSpPr/>
          <p:nvPr/>
        </p:nvSpPr>
        <p:spPr>
          <a:xfrm>
            <a:off x="692376" y="3290908"/>
            <a:ext cx="1432757" cy="1781424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0" name="Google Shape;410;p21"/>
          <p:cNvSpPr/>
          <p:nvPr/>
        </p:nvSpPr>
        <p:spPr>
          <a:xfrm>
            <a:off x="397361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ACTION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1" name="Google Shape;411;p21"/>
          <p:cNvSpPr/>
          <p:nvPr/>
        </p:nvSpPr>
        <p:spPr>
          <a:xfrm>
            <a:off x="1851072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3" name="Google Shape;413;p21"/>
          <p:cNvSpPr/>
          <p:nvPr/>
        </p:nvSpPr>
        <p:spPr>
          <a:xfrm>
            <a:off x="2524521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4" name="Google Shape;414;p21"/>
          <p:cNvSpPr/>
          <p:nvPr/>
        </p:nvSpPr>
        <p:spPr>
          <a:xfrm rot="5400000">
            <a:off x="3364826" y="3004603"/>
            <a:ext cx="2414347" cy="373813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6" name="Google Shape;416;p21"/>
          <p:cNvSpPr/>
          <p:nvPr/>
        </p:nvSpPr>
        <p:spPr>
          <a:xfrm>
            <a:off x="5372768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RESULT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7" name="Google Shape;417;p21"/>
          <p:cNvSpPr/>
          <p:nvPr/>
        </p:nvSpPr>
        <p:spPr>
          <a:xfrm>
            <a:off x="5421793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18" name="Google Shape;418;p21"/>
          <p:cNvSpPr/>
          <p:nvPr/>
        </p:nvSpPr>
        <p:spPr>
          <a:xfrm>
            <a:off x="6585505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9" name="Google Shape;419;p21"/>
          <p:cNvSpPr/>
          <p:nvPr/>
        </p:nvSpPr>
        <p:spPr>
          <a:xfrm>
            <a:off x="7749217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A226F51F-4515-FAE8-0715-80BC4DA713ED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F5245245-35C3-31D3-3235-DAE939961CF7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26047449-5A2D-EEDE-4E3F-CF490DF8F203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0" name="Google Shape;420;p21"/>
          <p:cNvSpPr/>
          <p:nvPr/>
        </p:nvSpPr>
        <p:spPr>
          <a:xfrm>
            <a:off x="5717235" y="4087876"/>
            <a:ext cx="180411" cy="64640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1" name="Google Shape;421;p21"/>
          <p:cNvSpPr/>
          <p:nvPr/>
        </p:nvSpPr>
        <p:spPr>
          <a:xfrm>
            <a:off x="6095904" y="3631332"/>
            <a:ext cx="180411" cy="1097014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3" name="Google Shape;423;p21"/>
          <p:cNvCxnSpPr>
            <a:cxnSpLocks/>
          </p:cNvCxnSpPr>
          <p:nvPr/>
        </p:nvCxnSpPr>
        <p:spPr>
          <a:xfrm>
            <a:off x="559721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2" name="Google Shape;432;p21"/>
          <p:cNvSpPr txBox="1"/>
          <p:nvPr/>
        </p:nvSpPr>
        <p:spPr>
          <a:xfrm>
            <a:off x="571274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1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6C44A901-69D3-6330-0332-52133744471B}"/>
              </a:ext>
            </a:extLst>
          </p:cNvPr>
          <p:cNvCxnSpPr>
            <a:cxnSpLocks/>
            <a:stCxn id="420" idx="3"/>
            <a:endCxn id="421" idx="3"/>
          </p:cNvCxnSpPr>
          <p:nvPr/>
        </p:nvCxnSpPr>
        <p:spPr>
          <a:xfrm flipV="1">
            <a:off x="5807441" y="3631332"/>
            <a:ext cx="378669" cy="456544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4" name="Google Shape;424;p21"/>
          <p:cNvSpPr/>
          <p:nvPr/>
        </p:nvSpPr>
        <p:spPr>
          <a:xfrm>
            <a:off x="6847325" y="3928391"/>
            <a:ext cx="180411" cy="79995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5" name="Google Shape;425;p21"/>
          <p:cNvSpPr/>
          <p:nvPr/>
        </p:nvSpPr>
        <p:spPr>
          <a:xfrm>
            <a:off x="7225994" y="3766496"/>
            <a:ext cx="180411" cy="9618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7" name="Google Shape;427;p21"/>
          <p:cNvCxnSpPr>
            <a:cxnSpLocks/>
          </p:cNvCxnSpPr>
          <p:nvPr/>
        </p:nvCxnSpPr>
        <p:spPr>
          <a:xfrm>
            <a:off x="672730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3" name="Google Shape;433;p21"/>
          <p:cNvSpPr txBox="1"/>
          <p:nvPr/>
        </p:nvSpPr>
        <p:spPr>
          <a:xfrm>
            <a:off x="684283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2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37580F2-E891-A14B-C892-5279BFA4D9A0}"/>
              </a:ext>
            </a:extLst>
          </p:cNvPr>
          <p:cNvCxnSpPr>
            <a:cxnSpLocks/>
            <a:stCxn id="424" idx="3"/>
            <a:endCxn id="425" idx="3"/>
          </p:cNvCxnSpPr>
          <p:nvPr/>
        </p:nvCxnSpPr>
        <p:spPr>
          <a:xfrm flipV="1">
            <a:off x="6937531" y="3766496"/>
            <a:ext cx="378669" cy="16189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8" name="Google Shape;428;p21"/>
          <p:cNvSpPr/>
          <p:nvPr/>
        </p:nvSpPr>
        <p:spPr>
          <a:xfrm>
            <a:off x="7970888" y="3710933"/>
            <a:ext cx="180411" cy="102334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9" name="Google Shape;429;p21"/>
          <p:cNvSpPr/>
          <p:nvPr/>
        </p:nvSpPr>
        <p:spPr>
          <a:xfrm>
            <a:off x="8349557" y="4266558"/>
            <a:ext cx="180411" cy="46178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31" name="Google Shape;431;p21"/>
          <p:cNvCxnSpPr>
            <a:cxnSpLocks/>
          </p:cNvCxnSpPr>
          <p:nvPr/>
        </p:nvCxnSpPr>
        <p:spPr>
          <a:xfrm>
            <a:off x="7850868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4" name="Google Shape;434;p21"/>
          <p:cNvSpPr txBox="1"/>
          <p:nvPr/>
        </p:nvSpPr>
        <p:spPr>
          <a:xfrm>
            <a:off x="7966396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26EDB2F-F17A-3C2E-3B06-F29154499CA0}"/>
              </a:ext>
            </a:extLst>
          </p:cNvPr>
          <p:cNvCxnSpPr>
            <a:cxnSpLocks/>
            <a:stCxn id="428" idx="3"/>
            <a:endCxn id="429" idx="3"/>
          </p:cNvCxnSpPr>
          <p:nvPr/>
        </p:nvCxnSpPr>
        <p:spPr>
          <a:xfrm>
            <a:off x="8061094" y="3710933"/>
            <a:ext cx="378669" cy="55562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317;p18">
            <a:extLst>
              <a:ext uri="{FF2B5EF4-FFF2-40B4-BE49-F238E27FC236}">
                <a16:creationId xmlns:a16="http://schemas.microsoft.com/office/drawing/2014/main" id="{88F042C0-5DD0-EC5C-261C-9E28DD113866}"/>
              </a:ext>
            </a:extLst>
          </p:cNvPr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8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{{project}}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5A2485-C707-26AF-56A5-17C9E8D3EFAD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ore-KR" dirty="0"/>
              <a:t>{</a:t>
            </a:r>
            <a:r>
              <a:rPr lang="en-US" altLang="ko-KR" dirty="0"/>
              <a:t>{</a:t>
            </a:r>
            <a:r>
              <a:rPr lang="ko-Kore-KR" altLang="en-US" dirty="0"/>
              <a:t>company</a:t>
            </a:r>
            <a:r>
              <a:rPr lang="en-US" altLang="ko-Kore-KR" dirty="0"/>
              <a:t>}</a:t>
            </a:r>
            <a:r>
              <a:rPr lang="en-US" altLang="ko-KR" dirty="0"/>
              <a:t>}</a:t>
            </a:r>
            <a:endParaRPr lang="ko-Kore-KR" altLang="en-US" dirty="0"/>
          </a:p>
        </p:txBody>
      </p:sp>
      <p:sp>
        <p:nvSpPr>
          <p:cNvPr id="9" name="Google Shape;334;p18">
            <a:extLst>
              <a:ext uri="{FF2B5EF4-FFF2-40B4-BE49-F238E27FC236}">
                <a16:creationId xmlns:a16="http://schemas.microsoft.com/office/drawing/2014/main" id="{FCCE8076-BD26-54CC-A2A5-0ADCD061EAA9}"/>
              </a:ext>
            </a:extLst>
          </p:cNvPr>
          <p:cNvSpPr txBox="1"/>
          <p:nvPr/>
        </p:nvSpPr>
        <p:spPr>
          <a:xfrm>
            <a:off x="400817" y="1893138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{{details}}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0" name="Google Shape;340;p18">
            <a:extLst>
              <a:ext uri="{FF2B5EF4-FFF2-40B4-BE49-F238E27FC236}">
                <a16:creationId xmlns:a16="http://schemas.microsoft.com/office/drawing/2014/main" id="{58ED968D-08B6-94C7-7771-659956E690FF}"/>
              </a:ext>
            </a:extLst>
          </p:cNvPr>
          <p:cNvSpPr txBox="1"/>
          <p:nvPr/>
        </p:nvSpPr>
        <p:spPr>
          <a:xfrm>
            <a:off x="5361702" y="2544371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lang="en" altLang="ko-Kore-KR" sz="10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{{results}}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mtClean="0">
            <a:latin typeface="Pretendard SemiBold" panose="02000703000000020004" pitchFamily="50" charset="-127"/>
            <a:ea typeface="Pretendard SemiBold" panose="02000703000000020004" pitchFamily="50" charset="-127"/>
            <a:cs typeface="Pretendard SemiBold" panose="0200070300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'1.0' encoding='UTF-8' standalone='yes'?>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F7B19C7-EBF4-456A-BEA4-9A6BFFBE3B0B}">
  <we:reference id="wa200005566" version="3.0.0.2" store="ko-K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1478</TotalTime>
  <Words>244</Words>
  <Application>Microsoft Macintosh PowerPoint</Application>
  <PresentationFormat>화면 슬라이드 쇼(16:9)</PresentationFormat>
  <Paragraphs>79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1" baseType="lpstr">
      <vt:lpstr>Pretendard</vt:lpstr>
      <vt:lpstr>Pretendard ExtraBold</vt:lpstr>
      <vt:lpstr>-webkit-standard</vt:lpstr>
      <vt:lpstr>Pretendard Light</vt:lpstr>
      <vt:lpstr>Pretendard Medium</vt:lpstr>
      <vt:lpstr>Pretendard SemiBold</vt:lpstr>
      <vt:lpstr>Arial</vt:lpstr>
      <vt:lpstr>Simple Light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earningss __</cp:lastModifiedBy>
  <cp:revision>116</cp:revision>
  <dcterms:modified xsi:type="dcterms:W3CDTF">2025-02-02T04:43:19Z</dcterms:modified>
</cp:coreProperties>
</file>